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60" r:id="rId3"/>
    <p:sldId id="270" r:id="rId4"/>
    <p:sldId id="273" r:id="rId5"/>
    <p:sldId id="261" r:id="rId6"/>
    <p:sldId id="259" r:id="rId7"/>
    <p:sldId id="271" r:id="rId8"/>
    <p:sldId id="275" r:id="rId9"/>
    <p:sldId id="265" r:id="rId10"/>
    <p:sldId id="272" r:id="rId11"/>
    <p:sldId id="274" r:id="rId12"/>
    <p:sldId id="268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17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F212"/>
    <a:srgbClr val="49EF15"/>
    <a:srgbClr val="6FF325"/>
    <a:srgbClr val="62F212"/>
    <a:srgbClr val="6DF014"/>
    <a:srgbClr val="30EE16"/>
    <a:srgbClr val="1F5606"/>
    <a:srgbClr val="1C4E06"/>
    <a:srgbClr val="246408"/>
    <a:srgbClr val="276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 autoAdjust="0"/>
    <p:restoredTop sz="93981" autoAdjust="0"/>
  </p:normalViewPr>
  <p:slideViewPr>
    <p:cSldViewPr snapToGrid="0">
      <p:cViewPr varScale="1">
        <p:scale>
          <a:sx n="40" d="100"/>
          <a:sy n="40" d="100"/>
        </p:scale>
        <p:origin x="1152" y="54"/>
      </p:cViewPr>
      <p:guideLst>
        <p:guide pos="381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A2294-7342-47C6-95E2-6B6AD575C0BB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481B6-EF7A-4BB9-AB76-4AD37F1F2C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85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481B6-EF7A-4BB9-AB76-4AD37F1F2CE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9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59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25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659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38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7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319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52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24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299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EBEFF-F670-43C2-8AEC-57DB71F73082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D4CAA-2C4C-4E0B-BF33-B98AC824DB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316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45AA617-8C11-4143-9B2E-47948F4E44EF}"/>
              </a:ext>
            </a:extLst>
          </p:cNvPr>
          <p:cNvSpPr txBox="1">
            <a:spLocks/>
          </p:cNvSpPr>
          <p:nvPr/>
        </p:nvSpPr>
        <p:spPr>
          <a:xfrm rot="20039011">
            <a:off x="-1165822" y="1690341"/>
            <a:ext cx="16279530" cy="3125703"/>
          </a:xfrm>
          <a:prstGeom prst="rect">
            <a:avLst/>
          </a:prstGeom>
          <a:solidFill>
            <a:srgbClr val="276F07">
              <a:alpha val="79000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ru-RU" dirty="0"/>
            </a:br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AC5A695-90BF-4F13-8D83-A6F5C48B564F}"/>
              </a:ext>
            </a:extLst>
          </p:cNvPr>
          <p:cNvSpPr txBox="1">
            <a:spLocks/>
          </p:cNvSpPr>
          <p:nvPr/>
        </p:nvSpPr>
        <p:spPr>
          <a:xfrm>
            <a:off x="855561" y="1160146"/>
            <a:ext cx="10701337" cy="285148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>
                <a:solidFill>
                  <a:srgbClr val="114A06"/>
                </a:solidFill>
                <a:latin typeface="Bahnschrift" panose="020B0502040204020203" pitchFamily="34" charset="0"/>
              </a:rPr>
              <a:t>«Инструмент для соцсетей</a:t>
            </a:r>
            <a:r>
              <a:rPr lang="ru-RU" b="1" dirty="0">
                <a:solidFill>
                  <a:srgbClr val="114A06"/>
                </a:solidFill>
                <a:latin typeface="Bahnschrift SemiBold SemiConden" panose="020B0502040204020203" pitchFamily="34" charset="0"/>
              </a:rPr>
              <a:t>»</a:t>
            </a:r>
            <a:br>
              <a:rPr lang="ru-RU" dirty="0">
                <a:solidFill>
                  <a:srgbClr val="006600"/>
                </a:solidFill>
              </a:rPr>
            </a:br>
            <a:endParaRPr lang="ru-RU" dirty="0">
              <a:solidFill>
                <a:srgbClr val="0066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5331" y="1115976"/>
            <a:ext cx="10701337" cy="2851484"/>
          </a:xfrm>
          <a:noFill/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Bahnschrift" panose="020B0502040204020203" pitchFamily="34" charset="0"/>
              </a:rPr>
              <a:t>«Инструмент для соцсетей</a:t>
            </a:r>
            <a:r>
              <a:rPr lang="ru-RU" b="1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»</a:t>
            </a:r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772762" y="4055800"/>
            <a:ext cx="4323238" cy="10772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r"/>
            <a:r>
              <a:rPr lang="ru-RU" sz="3200" b="1" dirty="0">
                <a:solidFill>
                  <a:schemeClr val="bg1"/>
                </a:solidFill>
                <a:latin typeface="Bahnschrift" panose="020B0502040204020203" pitchFamily="34" charset="0"/>
              </a:rPr>
              <a:t>Название команды: </a:t>
            </a:r>
            <a:r>
              <a:rPr lang="ru-RU" sz="32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Автоботы</a:t>
            </a:r>
            <a:endParaRPr lang="en-US" sz="3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63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D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4155628" cy="6858000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Модель монетизации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695BF7-73A9-424A-997C-3D8E5D2D6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5520" y="3083547"/>
            <a:ext cx="7332674" cy="32402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144285-72E7-49A5-A12A-8B55CE4AC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5520" y="1112709"/>
            <a:ext cx="6412230" cy="15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0784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D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1"/>
            <a:ext cx="4363453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Перспективы доработки проекта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1162D52-3F2F-4BE8-99AC-E822F7FD6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78012" y="125952"/>
            <a:ext cx="4639732" cy="660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503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E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E39764-1C86-4441-8CF6-399F0690117C}"/>
              </a:ext>
            </a:extLst>
          </p:cNvPr>
          <p:cNvSpPr/>
          <p:nvPr/>
        </p:nvSpPr>
        <p:spPr>
          <a:xfrm rot="1873193">
            <a:off x="-24483" y="823483"/>
            <a:ext cx="11632999" cy="8006663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64261"/>
            <a:ext cx="12192000" cy="1325563"/>
          </a:xfrm>
          <a:solidFill>
            <a:schemeClr val="bg1">
              <a:alpha val="82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5400" b="1" dirty="0">
                <a:latin typeface="Bahnschrift SemiBold SemiConden" panose="020B0502040204020203" pitchFamily="34" charset="0"/>
              </a:rPr>
              <a:t>    ПРОЕКТНАЯ КОМАНДА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A5B9A4-7337-4055-95F3-CF119E1BE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5" r="14280"/>
          <a:stretch/>
        </p:blipFill>
        <p:spPr>
          <a:xfrm>
            <a:off x="495796" y="2765200"/>
            <a:ext cx="2619840" cy="256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2EDEB7-E7FC-47AD-B182-B651C6BC7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79" r="9025"/>
          <a:stretch/>
        </p:blipFill>
        <p:spPr>
          <a:xfrm>
            <a:off x="3295898" y="2781133"/>
            <a:ext cx="2619840" cy="256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210625-9B73-45EB-950E-127A4AABC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76" r="12769"/>
          <a:stretch/>
        </p:blipFill>
        <p:spPr>
          <a:xfrm>
            <a:off x="6096000" y="2781133"/>
            <a:ext cx="2700437" cy="256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BA5D80-F4A0-46D8-AC3F-DC1C61DF3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164"/>
          <a:stretch/>
        </p:blipFill>
        <p:spPr>
          <a:xfrm>
            <a:off x="8976699" y="2765199"/>
            <a:ext cx="2530521" cy="256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EA646-2A11-4621-A5E0-6E3BC7653016}"/>
              </a:ext>
            </a:extLst>
          </p:cNvPr>
          <p:cNvSpPr txBox="1"/>
          <p:nvPr/>
        </p:nvSpPr>
        <p:spPr>
          <a:xfrm>
            <a:off x="577762" y="5604198"/>
            <a:ext cx="2222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effectLst>
                  <a:outerShdw blurRad="50800" dist="50800" dir="5400000" algn="ctr" rotWithShape="0">
                    <a:srgbClr val="000000">
                      <a:alpha val="48000"/>
                    </a:srgbClr>
                  </a:outerShdw>
                </a:effectLst>
                <a:latin typeface="Bahnschrift" panose="020B0502040204020203" pitchFamily="34" charset="0"/>
              </a:rPr>
              <a:t>Бойко Георгий</a:t>
            </a:r>
            <a:endParaRPr lang="en-US" dirty="0">
              <a:effectLst>
                <a:outerShdw blurRad="50800" dist="50800" dir="5400000" algn="ctr" rotWithShape="0">
                  <a:srgbClr val="000000">
                    <a:alpha val="48000"/>
                  </a:srgbClr>
                </a:outerShdw>
              </a:effectLst>
              <a:latin typeface="Bahnschrift" panose="020B0502040204020203" pitchFamily="34" charset="0"/>
            </a:endParaRPr>
          </a:p>
          <a:p>
            <a:r>
              <a:rPr lang="en-US" dirty="0">
                <a:effectLst>
                  <a:outerShdw blurRad="50800" dist="50800" dir="5400000" algn="ctr" rotWithShape="0">
                    <a:srgbClr val="000000">
                      <a:alpha val="48000"/>
                    </a:srgbClr>
                  </a:outerShdw>
                </a:effectLst>
                <a:latin typeface="Bahnschrift" panose="020B0502040204020203" pitchFamily="34" charset="0"/>
              </a:rPr>
              <a:t>Web - </a:t>
            </a:r>
            <a:r>
              <a:rPr lang="ru-RU" dirty="0">
                <a:effectLst>
                  <a:outerShdw blurRad="50800" dist="50800" dir="5400000" algn="ctr" rotWithShape="0">
                    <a:srgbClr val="000000">
                      <a:alpha val="48000"/>
                    </a:srgbClr>
                  </a:outerShdw>
                </a:effectLst>
                <a:latin typeface="Bahnschrift" panose="020B0502040204020203" pitchFamily="34" charset="0"/>
              </a:rPr>
              <a:t>разработчик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F2E9B-ED70-4E54-A72D-05BE062B12E8}"/>
              </a:ext>
            </a:extLst>
          </p:cNvPr>
          <p:cNvSpPr txBox="1"/>
          <p:nvPr/>
        </p:nvSpPr>
        <p:spPr>
          <a:xfrm>
            <a:off x="3115636" y="5604198"/>
            <a:ext cx="2491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effectLst>
                  <a:outerShdw blurRad="50800" dist="50800" dir="5400000" algn="ctr" rotWithShape="0">
                    <a:srgbClr val="000000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Якименко Владислав</a:t>
            </a:r>
          </a:p>
          <a:p>
            <a:r>
              <a:rPr lang="en-US" dirty="0">
                <a:effectLst>
                  <a:outerShdw blurRad="50800" dist="50800" dir="5400000" algn="ctr" rotWithShape="0">
                    <a:srgbClr val="000000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Backend </a:t>
            </a:r>
            <a:r>
              <a:rPr lang="ru-RU" dirty="0">
                <a:effectLst>
                  <a:outerShdw blurRad="50800" dist="50800" dir="5400000" algn="ctr" rotWithShape="0">
                    <a:srgbClr val="000000">
                      <a:alpha val="43000"/>
                    </a:srgbClr>
                  </a:outerShdw>
                </a:effectLst>
                <a:latin typeface="Bahnschrift" panose="020B0502040204020203" pitchFamily="34" charset="0"/>
              </a:rPr>
              <a:t>разработчик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AB1A0-15C8-44A1-852C-3F707AC7E757}"/>
              </a:ext>
            </a:extLst>
          </p:cNvPr>
          <p:cNvSpPr txBox="1"/>
          <p:nvPr/>
        </p:nvSpPr>
        <p:spPr>
          <a:xfrm>
            <a:off x="6072532" y="5604198"/>
            <a:ext cx="2273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Bahnschrift" panose="020B0502040204020203" pitchFamily="34" charset="0"/>
              </a:rPr>
              <a:t>Григорьев Даниил</a:t>
            </a:r>
            <a:endParaRPr lang="en-US" dirty="0">
              <a:effectLst>
                <a:outerShdw blurRad="50800" dist="50800" dir="5400000" algn="ctr" rotWithShape="0">
                  <a:srgbClr val="000000">
                    <a:alpha val="47000"/>
                  </a:srgbClr>
                </a:outerShdw>
              </a:effectLst>
              <a:latin typeface="Bahnschrift" panose="020B0502040204020203" pitchFamily="34" charset="0"/>
            </a:endParaRPr>
          </a:p>
          <a:p>
            <a:r>
              <a:rPr lang="ru-RU" dirty="0"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Bahnschrift" panose="020B0502040204020203" pitchFamily="34" charset="0"/>
              </a:rPr>
              <a:t>Дизайнер </a:t>
            </a:r>
          </a:p>
          <a:p>
            <a:r>
              <a:rPr lang="ru-RU" dirty="0"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Bahnschrift" panose="020B0502040204020203" pitchFamily="34" charset="0"/>
              </a:rPr>
              <a:t>Контент-менеджер</a:t>
            </a: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B1F16-5AF0-4E82-B20B-1D306A8B83B5}"/>
              </a:ext>
            </a:extLst>
          </p:cNvPr>
          <p:cNvSpPr txBox="1"/>
          <p:nvPr/>
        </p:nvSpPr>
        <p:spPr>
          <a:xfrm>
            <a:off x="9076366" y="5604198"/>
            <a:ext cx="2491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Bahnschrift" panose="020B0502040204020203" pitchFamily="34" charset="0"/>
              </a:rPr>
              <a:t>Кравченко Игорь</a:t>
            </a:r>
          </a:p>
          <a:p>
            <a:r>
              <a:rPr lang="en-US" dirty="0"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Bahnschrift" panose="020B0502040204020203" pitchFamily="34" charset="0"/>
              </a:rPr>
              <a:t>Backend </a:t>
            </a:r>
            <a:r>
              <a:rPr lang="ru-RU" dirty="0">
                <a:effectLst>
                  <a:outerShdw blurRad="50800" dist="50800" dir="5400000" algn="ctr" rotWithShape="0">
                    <a:srgbClr val="000000">
                      <a:alpha val="47000"/>
                    </a:srgbClr>
                  </a:outerShdw>
                </a:effectLst>
                <a:latin typeface="Bahnschrift" panose="020B0502040204020203" pitchFamily="34" charset="0"/>
              </a:rPr>
              <a:t>разработчик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64988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8A309FA-A0AE-4F19-B6E7-33812254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87923"/>
            <a:ext cx="7876593" cy="3849185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78000"/>
                    </a:srgbClr>
                  </a:outerShdw>
                </a:effectLst>
                <a:latin typeface="Bahnschrift" panose="020B0502040204020203" pitchFamily="34" charset="0"/>
              </a:rPr>
              <a:t>Благодарим за внимание!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489458-3FB5-43D3-807E-FD371CB320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93" y="1487923"/>
            <a:ext cx="3559261" cy="461398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764D92-4ACC-44B2-A265-60D8F77F2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23" y="1740291"/>
            <a:ext cx="3124200" cy="3124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56B80B-496D-46EF-A26B-1B9FAE9F75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58" y="243998"/>
            <a:ext cx="3341730" cy="137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95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D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1"/>
            <a:ext cx="4513005" cy="6858000"/>
          </a:xfrm>
          <a:solidFill>
            <a:schemeClr val="tx1">
              <a:alpha val="59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Актуальность и проблема кейса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E1A162-C7AE-46DF-A08C-6493D1E43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638" y="1504335"/>
            <a:ext cx="5389061" cy="384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89271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D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698188" y="2428411"/>
            <a:ext cx="8493812" cy="646331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Bahnschrift SemiBold" panose="020B0502040204020203" pitchFamily="34" charset="0"/>
              </a:rPr>
              <a:t>         Задачи: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98188" y="172486"/>
            <a:ext cx="8509854" cy="646331"/>
          </a:xfrm>
          <a:prstGeom prst="rect">
            <a:avLst/>
          </a:prstGeom>
          <a:solidFill>
            <a:schemeClr val="bg1">
              <a:alpha val="91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Bahnschrift SemiBold" panose="020B0502040204020203" pitchFamily="34" charset="0"/>
              </a:rPr>
              <a:t>        Цель: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3698188" cy="6858000"/>
          </a:xfrm>
          <a:solidFill>
            <a:schemeClr val="tx1">
              <a:lumMod val="95000"/>
              <a:lumOff val="5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Концептуальные и технические задания на кейс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73473" y="3296791"/>
            <a:ext cx="9143241" cy="3671530"/>
          </a:xfrm>
          <a:noFill/>
        </p:spPr>
        <p:txBody>
          <a:bodyPr>
            <a:normAutofit fontScale="25000" lnSpcReduction="20000"/>
          </a:bodyPr>
          <a:lstStyle/>
          <a:p>
            <a:pPr lvl="2" indent="-216000">
              <a:lnSpc>
                <a:spcPct val="170000"/>
              </a:lnSpc>
            </a:pPr>
            <a:r>
              <a:rPr lang="ru-RU" sz="11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Изучить документацию ВК, </a:t>
            </a:r>
            <a:r>
              <a:rPr lang="en-US" sz="11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Telegram.</a:t>
            </a:r>
          </a:p>
          <a:p>
            <a:pPr lvl="2" indent="-216000">
              <a:lnSpc>
                <a:spcPct val="170000"/>
              </a:lnSpc>
            </a:pPr>
            <a:r>
              <a:rPr lang="ru-RU" sz="11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Разработать сайт.</a:t>
            </a:r>
          </a:p>
          <a:p>
            <a:pPr lvl="2" indent="-216000">
              <a:lnSpc>
                <a:spcPct val="170000"/>
              </a:lnSpc>
            </a:pPr>
            <a:r>
              <a:rPr lang="ru-RU" sz="11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Создать бота для </a:t>
            </a:r>
            <a:r>
              <a:rPr lang="en-US" sz="11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Telegram</a:t>
            </a:r>
            <a:r>
              <a:rPr lang="ru-RU" sz="11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</a:t>
            </a:r>
          </a:p>
          <a:p>
            <a:pPr lvl="2" indent="-216000">
              <a:lnSpc>
                <a:spcPct val="170000"/>
              </a:lnSpc>
            </a:pPr>
            <a:r>
              <a:rPr lang="ru-RU" sz="11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Создать скрипт для публикации постов в </a:t>
            </a:r>
            <a:r>
              <a:rPr lang="en-US" sz="11200" dirty="0">
                <a:solidFill>
                  <a:schemeClr val="bg1"/>
                </a:solidFill>
                <a:latin typeface="Bahnschrift SemiBold" panose="020B0502040204020203" pitchFamily="34" charset="0"/>
              </a:rPr>
              <a:t>VK.</a:t>
            </a:r>
            <a:endParaRPr lang="ru-RU" sz="112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2"/>
            <a:endParaRPr lang="ru-RU" sz="3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lvl="2"/>
            <a:endParaRPr lang="ru-RU" sz="3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>
              <a:buFont typeface="Calibri" panose="020F0502020204030204" pitchFamily="34" charset="0"/>
              <a:buChar char="•"/>
            </a:pPr>
            <a:endParaRPr lang="ru-RU" dirty="0"/>
          </a:p>
          <a:p>
            <a:pPr>
              <a:buFont typeface="Calibri" panose="020F0502020204030204" pitchFamily="34" charset="0"/>
              <a:buChar char="•"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101444" y="1007440"/>
            <a:ext cx="67237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Разработать сайт для публикации медиаконтента и текстовой информации в различные социальные сети.</a:t>
            </a:r>
          </a:p>
        </p:txBody>
      </p:sp>
      <p:sp>
        <p:nvSpPr>
          <p:cNvPr id="19" name="AutoShape 4" descr="стрелка и цель, Goal Bullseye Computer Icons Заявление о деловой миссии, значок  цели, текст, логотип, другие png | PNGWing"/>
          <p:cNvSpPr>
            <a:spLocks noChangeAspect="1" noChangeArrowheads="1"/>
          </p:cNvSpPr>
          <p:nvPr/>
        </p:nvSpPr>
        <p:spPr bwMode="auto">
          <a:xfrm>
            <a:off x="5754687" y="-261191"/>
            <a:ext cx="1945523" cy="194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1205CB-C17D-4899-BB54-14B2AD23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55" y="3455104"/>
            <a:ext cx="456699" cy="45669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DA74F9-4A3F-45F3-A9DB-5389E1344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57" y="4169242"/>
            <a:ext cx="456699" cy="45669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E5D8DFC-FBAE-4922-8753-EC61A2C6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54" y="4904206"/>
            <a:ext cx="456699" cy="45669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082E69A-5C6B-4B41-B062-57B9C456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953" y="5639170"/>
            <a:ext cx="456699" cy="4566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E8D888-A1E0-4450-AF0B-BE2B642AC1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906" y="1007440"/>
            <a:ext cx="1107197" cy="107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6262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D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1"/>
            <a:ext cx="4513005" cy="6858000"/>
          </a:xfrm>
          <a:solidFill>
            <a:schemeClr val="tx1">
              <a:alpha val="59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Реализация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0B634B-AB4D-442B-8245-61A85401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1974" y="587878"/>
            <a:ext cx="4887951" cy="56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861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D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4155628" cy="6858000"/>
          </a:xfrm>
          <a:solidFill>
            <a:schemeClr val="tx1">
              <a:alpha val="50000"/>
            </a:schemeClr>
          </a:solidFill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Выбор стека и программных средств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37" y="989374"/>
            <a:ext cx="1876924" cy="18769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C9FF3D-63B6-41C3-954F-7E56BA1B02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93" y="3659961"/>
            <a:ext cx="4119055" cy="24624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949B17-D9CF-4EDB-AB0C-6F1447C35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427" y="3965623"/>
            <a:ext cx="1837293" cy="208297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6D00068-2507-4CED-BBE1-478D0870CB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871" y="632533"/>
            <a:ext cx="2590606" cy="25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3726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E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3920970" cy="6858000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Обзор аналогов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9C32F4-6F7C-4857-80DC-B0CDDA70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04" y="1143300"/>
            <a:ext cx="1968910" cy="1968910"/>
          </a:xfrm>
          <a:prstGeom prst="rect">
            <a:avLst/>
          </a:prstGeom>
          <a:effectLst>
            <a:outerShdw blurRad="50800" dist="304800" dir="444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248EB2-95C9-4CCB-BD08-720143834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957"/>
          <a:stretch/>
        </p:blipFill>
        <p:spPr>
          <a:xfrm>
            <a:off x="8271032" y="442452"/>
            <a:ext cx="2570215" cy="2986548"/>
          </a:xfrm>
          <a:prstGeom prst="rect">
            <a:avLst/>
          </a:prstGeom>
          <a:effectLst>
            <a:outerShdw blurRad="50800" dist="203200" dir="37800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7B13DB-334C-4A94-B0B2-BB20A917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808" y="3745791"/>
            <a:ext cx="5125063" cy="2358332"/>
          </a:xfrm>
          <a:prstGeom prst="rect">
            <a:avLst/>
          </a:prstGeom>
          <a:effectLst>
            <a:outerShdw blurRad="50800" dist="203200" dir="342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06336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D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1"/>
            <a:ext cx="4363453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Функционал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24674-8134-48EF-96AD-575F7B8D32ED}"/>
              </a:ext>
            </a:extLst>
          </p:cNvPr>
          <p:cNvSpPr txBox="1"/>
          <p:nvPr/>
        </p:nvSpPr>
        <p:spPr>
          <a:xfrm>
            <a:off x="4363453" y="252833"/>
            <a:ext cx="7828547" cy="138499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  <a:bevelB w="38100" h="38100"/>
            </a:sp3d>
          </a:bodyPr>
          <a:lstStyle/>
          <a:p>
            <a:pPr algn="ctr"/>
            <a:r>
              <a:rPr lang="ru-RU" sz="2800" b="1" dirty="0">
                <a:latin typeface="Bahnschrift" panose="020B0502040204020203" pitchFamily="34" charset="0"/>
              </a:rPr>
              <a:t>Публикация контента </a:t>
            </a:r>
          </a:p>
          <a:p>
            <a:pPr algn="ctr"/>
            <a:r>
              <a:rPr lang="ru-RU" sz="2800" b="1" dirty="0">
                <a:latin typeface="Bahnschrift" panose="020B0502040204020203" pitchFamily="34" charset="0"/>
              </a:rPr>
              <a:t>в такие социальные сети и мессенджеры, как: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346EF2-29F9-467E-8424-EADAE42BB9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35" y="4270548"/>
            <a:ext cx="1883225" cy="18832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E97AC0-2320-4133-A90A-A98F9FCC8D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35" y="1867880"/>
            <a:ext cx="1883225" cy="1883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855066-DA90-4615-BC36-268BB9B50E32}"/>
              </a:ext>
            </a:extLst>
          </p:cNvPr>
          <p:cNvSpPr txBox="1"/>
          <p:nvPr/>
        </p:nvSpPr>
        <p:spPr>
          <a:xfrm>
            <a:off x="7386587" y="4858217"/>
            <a:ext cx="3530448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040000" algn="ctr">
              <a:srgbClr val="000000">
                <a:alpha val="81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90500" h="38100"/>
            <a:bevelB prst="slope"/>
          </a:sp3d>
        </p:spPr>
        <p:txBody>
          <a:bodyPr wrap="square" rtlCol="0">
            <a:spAutoFit/>
            <a:sp3d contourW="12700" prstMaterial="matte">
              <a:extrusionClr>
                <a:schemeClr val="tx1">
                  <a:lumMod val="85000"/>
                  <a:lumOff val="15000"/>
                </a:schemeClr>
              </a:extrusionClr>
              <a:contourClr>
                <a:schemeClr val="accent6">
                  <a:lumMod val="75000"/>
                </a:schemeClr>
              </a:contourClr>
            </a:sp3d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Telegram</a:t>
            </a:r>
            <a:endParaRPr lang="ru-RU" sz="320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FC16C4-3487-4E4C-A80F-4677979605FB}"/>
              </a:ext>
            </a:extLst>
          </p:cNvPr>
          <p:cNvSpPr txBox="1"/>
          <p:nvPr/>
        </p:nvSpPr>
        <p:spPr>
          <a:xfrm>
            <a:off x="7386587" y="2455549"/>
            <a:ext cx="3530448" cy="707886"/>
          </a:xfrm>
          <a:prstGeom prst="rect">
            <a:avLst/>
          </a:prstGeom>
          <a:noFill/>
          <a:ln>
            <a:noFill/>
          </a:ln>
          <a:effectLst>
            <a:outerShdw blurRad="44450" dist="27940" dir="5040000" algn="ctr">
              <a:srgbClr val="000000">
                <a:alpha val="81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90500" h="38100"/>
            <a:bevelB prst="slope"/>
          </a:sp3d>
        </p:spPr>
        <p:txBody>
          <a:bodyPr wrap="square" rtlCol="0">
            <a:spAutoFit/>
            <a:sp3d contourW="12700" prstMaterial="matte">
              <a:extrusionClr>
                <a:schemeClr val="tx1">
                  <a:lumMod val="85000"/>
                  <a:lumOff val="15000"/>
                </a:schemeClr>
              </a:extrusionClr>
              <a:contourClr>
                <a:schemeClr val="accent6">
                  <a:lumMod val="75000"/>
                </a:schemeClr>
              </a:contourClr>
            </a:sp3d>
          </a:bodyPr>
          <a:lstStyle/>
          <a:p>
            <a:pPr algn="ctr"/>
            <a:r>
              <a:rPr lang="ru-RU" sz="400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Вконтакте</a:t>
            </a:r>
            <a:endParaRPr lang="ru-RU" sz="440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94775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D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" y="1"/>
            <a:ext cx="3238500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Продукт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4596FF-A491-4240-9ECA-713985C2F9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8" t="5262"/>
          <a:stretch/>
        </p:blipFill>
        <p:spPr>
          <a:xfrm>
            <a:off x="3467100" y="794371"/>
            <a:ext cx="8502001" cy="4656310"/>
          </a:xfrm>
          <a:prstGeom prst="roundRect">
            <a:avLst>
              <a:gd name="adj" fmla="val 101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1169791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D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8290B1C4-5CB2-4117-9F30-616979AE75B0}"/>
              </a:ext>
            </a:extLst>
          </p:cNvPr>
          <p:cNvGrpSpPr/>
          <p:nvPr/>
        </p:nvGrpSpPr>
        <p:grpSpPr>
          <a:xfrm>
            <a:off x="3981451" y="1045637"/>
            <a:ext cx="7791449" cy="4561079"/>
            <a:chOff x="1828801" y="1143000"/>
            <a:chExt cx="8842744" cy="484292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5865D6DA-81E6-46DD-8B31-D7980A39D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"/>
                      </a14:imgEffect>
                      <a14:imgEffect>
                        <a14:brightnessContrast brigh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" t="5262"/>
            <a:stretch/>
          </p:blipFill>
          <p:spPr>
            <a:xfrm>
              <a:off x="1828801" y="1143000"/>
              <a:ext cx="8842744" cy="4842925"/>
            </a:xfrm>
            <a:prstGeom prst="roundRect">
              <a:avLst>
                <a:gd name="adj" fmla="val 10128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F60066C3-CD37-4FB4-8806-83C35D309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3880" y="1859373"/>
              <a:ext cx="2734485" cy="1920365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D80BF76A-F5F5-44AB-902B-AC73CFEFC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8579" y="3841448"/>
              <a:ext cx="2369718" cy="273627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3381AF06-4F01-4862-91D8-F28D3D282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0290" y="4447967"/>
              <a:ext cx="1868121" cy="359786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B1505DA0-57BF-424B-A239-F60F6685C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6438" y="4189893"/>
              <a:ext cx="1114000" cy="183255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EF4ED6CC-69B9-4350-A072-18F2BC64A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53725" y="5140645"/>
              <a:ext cx="2094249" cy="485755"/>
            </a:xfrm>
            <a:prstGeom prst="rect">
              <a:avLst/>
            </a:prstGeom>
          </p:spPr>
        </p:pic>
      </p:grpSp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45F9C6DD-A875-466D-8E83-3B4CFE4FD05B}"/>
              </a:ext>
            </a:extLst>
          </p:cNvPr>
          <p:cNvSpPr txBox="1">
            <a:spLocks/>
          </p:cNvSpPr>
          <p:nvPr/>
        </p:nvSpPr>
        <p:spPr>
          <a:xfrm>
            <a:off x="2" y="1"/>
            <a:ext cx="3615366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Элементы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243152370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123</Words>
  <Application>Microsoft Office PowerPoint</Application>
  <PresentationFormat>Широкоэкранный</PresentationFormat>
  <Paragraphs>40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Arial Black</vt:lpstr>
      <vt:lpstr>Bahnschrift</vt:lpstr>
      <vt:lpstr>Bahnschrift SemiBold</vt:lpstr>
      <vt:lpstr>Bahnschrift SemiBold SemiConden</vt:lpstr>
      <vt:lpstr>Bahnschrift SemiCondensed</vt:lpstr>
      <vt:lpstr>Calibri</vt:lpstr>
      <vt:lpstr>Calibri Light</vt:lpstr>
      <vt:lpstr>Тема Office</vt:lpstr>
      <vt:lpstr>«Инструмент для соцсетей» </vt:lpstr>
      <vt:lpstr>Актуальность и проблема кейса</vt:lpstr>
      <vt:lpstr>Концептуальные и технические задания на кейс</vt:lpstr>
      <vt:lpstr>Реализация</vt:lpstr>
      <vt:lpstr>Выбор стека и программных средств</vt:lpstr>
      <vt:lpstr>Обзор аналогов</vt:lpstr>
      <vt:lpstr>Презентация PowerPoint</vt:lpstr>
      <vt:lpstr>Презентация PowerPoint</vt:lpstr>
      <vt:lpstr>Презентация PowerPoint</vt:lpstr>
      <vt:lpstr>Модель монетизации</vt:lpstr>
      <vt:lpstr>Презентация PowerPoint</vt:lpstr>
      <vt:lpstr>    ПРОЕКТНАЯ КОМАНДА</vt:lpstr>
      <vt:lpstr>Благодарим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на тему «Распознавание человека в потоке» </dc:title>
  <dc:creator>Учетная запись Майкрософт</dc:creator>
  <cp:lastModifiedBy>Daniel</cp:lastModifiedBy>
  <cp:revision>161</cp:revision>
  <dcterms:created xsi:type="dcterms:W3CDTF">2022-03-16T16:50:10Z</dcterms:created>
  <dcterms:modified xsi:type="dcterms:W3CDTF">2022-11-27T11:00:04Z</dcterms:modified>
</cp:coreProperties>
</file>